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6"/>
  </p:notesMasterIdLst>
  <p:handoutMasterIdLst>
    <p:handoutMasterId r:id="rId27"/>
  </p:handoutMasterIdLst>
  <p:sldIdLst>
    <p:sldId id="2147480102" r:id="rId4"/>
    <p:sldId id="2147480111" r:id="rId5"/>
    <p:sldId id="2147482789" r:id="rId6"/>
    <p:sldId id="2147482792" r:id="rId7"/>
    <p:sldId id="2147482790" r:id="rId8"/>
    <p:sldId id="2147482791" r:id="rId9"/>
    <p:sldId id="2147480044" r:id="rId10"/>
    <p:sldId id="2147482793" r:id="rId11"/>
    <p:sldId id="2147482794" r:id="rId12"/>
    <p:sldId id="2147482800" r:id="rId13"/>
    <p:sldId id="2147482795" r:id="rId14"/>
    <p:sldId id="2147482796" r:id="rId15"/>
    <p:sldId id="2147482797" r:id="rId16"/>
    <p:sldId id="2147482801" r:id="rId17"/>
    <p:sldId id="2147482798" r:id="rId18"/>
    <p:sldId id="2147482802" r:id="rId19"/>
    <p:sldId id="2147482799" r:id="rId20"/>
    <p:sldId id="2147482803" r:id="rId21"/>
    <p:sldId id="2147479965" r:id="rId22"/>
    <p:sldId id="2147482788" r:id="rId23"/>
    <p:sldId id="2147480026" r:id="rId24"/>
    <p:sldId id="2147480056" r:id="rId25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F0502020204030204" pitchFamily="34" charset="0"/>
      <p:regular r:id="rId32"/>
      <p:bold r:id="rId33"/>
      <p:italic r:id="rId34"/>
      <p:boldItalic r:id="rId35"/>
    </p:embeddedFont>
    <p:embeddedFont>
      <p:font typeface="Segoe Sans Text" pitchFamily="2" charset="0"/>
      <p:regular r:id="rId36"/>
      <p:bold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7" autoAdjust="0"/>
    <p:restoredTop sz="94677"/>
  </p:normalViewPr>
  <p:slideViewPr>
    <p:cSldViewPr snapToGrid="0">
      <p:cViewPr varScale="1">
        <p:scale>
          <a:sx n="109" d="100"/>
          <a:sy n="109" d="100"/>
        </p:scale>
        <p:origin x="2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11/3/24 8:05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11/3/24 8:05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11/3/24 8:05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01294-4496-598E-26A6-29370F4A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2E0BF-B547-4A9A-68DC-B10F6D93F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E8F1F9-0BA1-2633-90FA-22B26488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6805D26-3EA2-E882-1305-49152349FA2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26DB9-83E3-A71A-C21D-403AD4C070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9C9B37-7891-68B1-60F5-CDFAC888C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11/3/24 8:25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3C524-B7A9-0D1E-3A9A-A6FFF8133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2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15562"/>
          </a:xfrm>
        </p:spPr>
        <p:txBody>
          <a:bodyPr/>
          <a:lstStyle/>
          <a:p>
            <a:r>
              <a:rPr lang="en-US" sz="4000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Modernising</a:t>
            </a:r>
            <a:r>
              <a:rPr lang="en-US" sz="40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 Legacy .NET Code Bases with NDepend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867930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Goh Chun Lin</a:t>
            </a:r>
            <a:br>
              <a:rPr lang="en-US" dirty="0">
                <a:latin typeface="Open Sans"/>
                <a:ea typeface="Open Sans"/>
                <a:cs typeface="Open Sans"/>
              </a:rPr>
            </a:br>
            <a:r>
              <a:rPr lang="en-US" sz="1200" dirty="0" err="1">
                <a:latin typeface="Open Sans"/>
                <a:ea typeface="Open Sans"/>
                <a:cs typeface="Open Sans"/>
              </a:rPr>
              <a:t>www.linkedin.com</a:t>
            </a:r>
            <a:r>
              <a:rPr lang="en-US" sz="1200" dirty="0">
                <a:latin typeface="Open Sans"/>
                <a:ea typeface="Open Sans"/>
                <a:cs typeface="Open Sans"/>
              </a:rPr>
              <a:t>/in/</a:t>
            </a:r>
            <a:r>
              <a:rPr lang="en-US" sz="1200" dirty="0" err="1">
                <a:latin typeface="Open Sans"/>
                <a:ea typeface="Open Sans"/>
                <a:cs typeface="Open Sans"/>
              </a:rPr>
              <a:t>gohchunlin</a:t>
            </a:r>
            <a:endParaRPr lang="en-US" sz="1200" dirty="0">
              <a:latin typeface="Open Sans"/>
              <a:ea typeface="Open Sans"/>
              <a:cs typeface="Open Sans"/>
            </a:endParaRPr>
          </a:p>
          <a:p>
            <a:br>
              <a:rPr lang="en-US" sz="1200" dirty="0">
                <a:latin typeface="Open Sans"/>
                <a:ea typeface="Open Sans"/>
                <a:cs typeface="Open Sans"/>
              </a:rPr>
            </a:br>
            <a:r>
              <a:rPr lang="en-US" sz="1200" dirty="0">
                <a:latin typeface="Open Sans"/>
                <a:ea typeface="Open Sans"/>
                <a:cs typeface="Open Sans"/>
              </a:rPr>
              <a:t>.NET Foundation Member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9F7A-0B40-DDE1-201A-5B632C46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C6A6-7C70-C598-C24D-5929A0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Issues and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50E70-3EAC-C11A-35C0-718F434ABA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Baseline, Issues, and Trends</a:t>
            </a:r>
          </a:p>
        </p:txBody>
      </p:sp>
      <p:pic>
        <p:nvPicPr>
          <p:cNvPr id="6" name="Picture Placeholder 5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3AE3A607-79E1-EB8D-6393-1EFD1E15DF3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897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A3900-F37F-8CA6-35D4-4B38174F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5A5B-5159-FB08-A388-9FD6BCB7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Code Dependency Graph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EE449-7F6F-6580-0869-4CF87FA776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Code Dependency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807FD-0511-DC08-E358-CFC91CE794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705082"/>
          </a:xfrm>
        </p:spPr>
        <p:txBody>
          <a:bodyPr/>
          <a:lstStyle/>
          <a:p>
            <a:r>
              <a:rPr lang="en-US" dirty="0"/>
              <a:t>Visually represent the relationships between different components such as namespaces and classes within our codebase. </a:t>
            </a:r>
          </a:p>
          <a:p>
            <a:r>
              <a:rPr lang="en-US" dirty="0"/>
              <a:t>Show us how the different parts of the codebase are connected.</a:t>
            </a:r>
          </a:p>
          <a:p>
            <a:r>
              <a:rPr lang="en-US" dirty="0"/>
              <a:t>The insight is to plan how to split components, which will then make the code easier to manage.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0F360D-1EA0-E8B3-D0DC-DD12EF8EEF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71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6172C-2BED-FD32-B69C-4C139A62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5400-F217-F165-CB6E-40933B158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Code Dependency Graph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42E8-1929-6A17-3980-AAFEBA7BC8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Coupling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A524E-44DE-F304-874C-294BBEC32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221873"/>
          </a:xfrm>
        </p:spPr>
        <p:txBody>
          <a:bodyPr/>
          <a:lstStyle/>
          <a:p>
            <a:r>
              <a:rPr lang="en-US" dirty="0"/>
              <a:t>To further investigate the classes, we can double click the edge between those two classes.</a:t>
            </a:r>
          </a:p>
          <a:p>
            <a:r>
              <a:rPr lang="en-US" dirty="0"/>
              <a:t>if multiple methods are too intertwined, it might be time to extract common logic into a new class or interface.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4E3D0D-8919-238B-3BF7-509CEF930CF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9011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AC428-D966-43EC-6600-BFF5E22D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F10F-AF43-B4DA-A594-0B6DD742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Code Dependency Graph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64CF1-C998-4B35-C9B8-F818947B2B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Dependency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B0CC1-4D64-8DEB-B4E9-E23F89D9B2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557623"/>
          </a:xfrm>
        </p:spPr>
        <p:txBody>
          <a:bodyPr/>
          <a:lstStyle/>
          <a:p>
            <a:r>
              <a:rPr lang="en-US" dirty="0" err="1"/>
              <a:t>Visualise</a:t>
            </a:r>
            <a:r>
              <a:rPr lang="en-US" dirty="0"/>
              <a:t> the dependencies between namespaces, classes, or methods.</a:t>
            </a:r>
          </a:p>
          <a:p>
            <a:r>
              <a:rPr lang="en-US" dirty="0"/>
              <a:t>A number in a cell at the intersection of two elements indicates how many times the element in the row depends on the element in the column.</a:t>
            </a:r>
          </a:p>
          <a:p>
            <a:r>
              <a:rPr lang="en-US" dirty="0"/>
              <a:t>Having large numbers indicating the two methods are highly dependent on each other.</a:t>
            </a:r>
          </a:p>
          <a:p>
            <a:r>
              <a:rPr lang="en-US" dirty="0"/>
              <a:t>If there is a cycle in the codebase, there will be a red square shown on the Dependency Matrix. We then can refactor by breaking the cycle.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EA2C1EA-A216-86A4-6906-1B013B479FB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845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AC3D3-30D8-EAF7-A2B6-B5B13758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9C69-4207-4A8E-0954-9D0E53F6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7228505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Code Dependency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A7C61-16F9-B471-5D8D-D1C4E8BBF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553998"/>
          </a:xfrm>
        </p:spPr>
        <p:txBody>
          <a:bodyPr/>
          <a:lstStyle/>
          <a:p>
            <a:r>
              <a:rPr lang="en-US" dirty="0"/>
              <a:t>Code Dependency Graph, Coupling Graph, Dependency Matrix</a:t>
            </a:r>
          </a:p>
        </p:txBody>
      </p:sp>
      <p:pic>
        <p:nvPicPr>
          <p:cNvPr id="6" name="Picture Placeholder 5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14A2FE73-53AC-B919-A641-ED7DC6BDBE4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393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3478-0FA0-E080-AD85-695240F8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2773-87AE-9426-9F76-98010D8E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Code Metrics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5AFA7-F84E-D364-744E-D8D7F4F450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Code Metrics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F51D1-0B66-752F-8B2C-0F6F61CD69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074414"/>
          </a:xfrm>
        </p:spPr>
        <p:txBody>
          <a:bodyPr/>
          <a:lstStyle/>
          <a:p>
            <a:r>
              <a:rPr lang="en-US" dirty="0"/>
              <a:t>Each rectangle represents a method.</a:t>
            </a:r>
          </a:p>
          <a:p>
            <a:r>
              <a:rPr lang="en-US" dirty="0"/>
              <a:t>The area of a rectangle is proportional to metrics such as the # lines of codes (LOC), cyclomatic complexity (CC), of the corresponding method, field, type, namespace, or assembly.</a:t>
            </a:r>
          </a:p>
          <a:p>
            <a:r>
              <a:rPr lang="en-US" dirty="0"/>
              <a:t>Enable us to navigate our codebase and </a:t>
            </a:r>
            <a:r>
              <a:rPr lang="en-US" dirty="0" err="1"/>
              <a:t>prioritise</a:t>
            </a:r>
            <a:r>
              <a:rPr lang="en-US" dirty="0"/>
              <a:t> areas that require refactoring by spotting those methods that are too big and too complex.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C1AAA69-A484-FA4B-E2C1-49FFF42B8F8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329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0A44-2F1E-A175-D014-0AE47066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14E3-44B7-C23E-BC83-AA46865B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7228505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Code Metrics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E2BD4-A1CC-6F16-488F-45B7E5607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Code Metrics View</a:t>
            </a:r>
          </a:p>
        </p:txBody>
      </p:sp>
      <p:pic>
        <p:nvPicPr>
          <p:cNvPr id="6" name="Picture Placeholder 5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4A8AD42C-D1C4-FEA5-30BF-8D4BDDD2BD0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932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4C583-B27A-ED4B-993B-C8E68865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0785-16B1-E8EC-5CB9-C2AFC6C8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Integrating with 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7372-B741-BF88-5ABD-5F7D756A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GitHub 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BD2EF-D4BB-47D1-DFFC-FDC30F615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89748"/>
          </a:xfrm>
        </p:spPr>
        <p:txBody>
          <a:bodyPr/>
          <a:lstStyle/>
          <a:p>
            <a:r>
              <a:rPr lang="en-US" dirty="0"/>
              <a:t>NDepend integrate well with several CI/CD pipelines.</a:t>
            </a:r>
          </a:p>
          <a:p>
            <a:r>
              <a:rPr lang="en-US" dirty="0"/>
              <a:t>NDepend comes with Quality Gates that enforce standards such as unfixed critical issues.</a:t>
            </a:r>
          </a:p>
          <a:p>
            <a:r>
              <a:rPr lang="en-US" dirty="0"/>
              <a:t>Quality Gates are predefined sets of code quality criteria that our project must meet before it is considered acceptable for deployment.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CDFEFB0D-7EDF-3D47-9E4D-2765F6E9C44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165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19A40-B774-0EB4-B1EB-FA24EB08E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C643-9C6D-7E78-44DB-4291ADFF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7228505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Integrating with CI/CD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DE02-B205-18DC-1E48-23B842D8CA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GitHub Actions</a:t>
            </a:r>
          </a:p>
        </p:txBody>
      </p:sp>
      <p:pic>
        <p:nvPicPr>
          <p:cNvPr id="6" name="Picture Placeholder 5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6CCD0545-9830-40A7-96C7-55E9DF0BF79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813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Introducing NDepend v2024.2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.NET 9 and C# 13 Support</a:t>
            </a:r>
          </a:p>
        </p:txBody>
      </p:sp>
    </p:spTree>
    <p:extLst>
      <p:ext uri="{BB962C8B-B14F-4D97-AF65-F5344CB8AC3E}">
        <p14:creationId xmlns:p14="http://schemas.microsoft.com/office/powerpoint/2010/main" val="42787155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707886"/>
          </a:xfrm>
        </p:spPr>
        <p:txBody>
          <a:bodyPr/>
          <a:lstStyle/>
          <a:p>
            <a:r>
              <a:rPr lang="en-US" b="1" dirty="0"/>
              <a:t>NDepend: Why Static Code Analysis?</a:t>
            </a:r>
          </a:p>
          <a:p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553998"/>
          </a:xfrm>
        </p:spPr>
        <p:txBody>
          <a:bodyPr/>
          <a:lstStyle/>
          <a:p>
            <a:r>
              <a:rPr lang="en-US" b="1" dirty="0"/>
              <a:t>Bringing Down O2DES.NET Debt from 6.22% to 0.35%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Dashboard: Issues and Trends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984885"/>
          </a:xfrm>
        </p:spPr>
        <p:txBody>
          <a:bodyPr/>
          <a:lstStyle/>
          <a:p>
            <a:r>
              <a:rPr lang="en-US" b="1" dirty="0"/>
              <a:t>Code Dependency Graph and Code Metrics View</a:t>
            </a:r>
          </a:p>
          <a:p>
            <a:endParaRPr lang="en-US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707886"/>
          </a:xfrm>
        </p:spPr>
        <p:txBody>
          <a:bodyPr/>
          <a:lstStyle/>
          <a:p>
            <a:r>
              <a:rPr lang="en-US" b="1" dirty="0"/>
              <a:t>Integrating with GitHub Actions</a:t>
            </a:r>
          </a:p>
          <a:p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What’s New: Full .NET 9 Support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www.ndepend.com</a:t>
            </a:r>
            <a:r>
              <a:rPr lang="en-US" dirty="0"/>
              <a:t>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NDepend: The .NET Code Quality and Security Tool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0" y="3156972"/>
            <a:ext cx="3657839" cy="15388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www.ndepend.com</a:t>
            </a:r>
            <a:r>
              <a:rPr lang="en-US" dirty="0"/>
              <a:t>/</a:t>
            </a:r>
            <a:r>
              <a:rPr lang="en-US" dirty="0" err="1"/>
              <a:t>whatsnew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What’s new in NDepend v2024.2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http://www.o2des.net/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A C# framework for object-oriented discrete event simulator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156972"/>
            <a:ext cx="3657839" cy="30777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cuteprogramming.blog</a:t>
            </a:r>
            <a:r>
              <a:rPr lang="en-US" dirty="0"/>
              <a:t>/2024/09/12/from-legacy-to-net-8-migrating-with-ndepend/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307777"/>
          </a:xfrm>
        </p:spPr>
        <p:txBody>
          <a:bodyPr/>
          <a:lstStyle/>
          <a:p>
            <a:r>
              <a:rPr lang="en-US" dirty="0"/>
              <a:t>Blog post about my O2DES.NET migration journey with NDepend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8322-04AD-9EE6-ACDA-3CE233EE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CC53-1395-A5CE-45FB-9CD055C6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O2DES.NET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D7A71-96BD-F496-2852-4AC2BB4D30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44204"/>
            <a:ext cx="5101012" cy="966418"/>
          </a:xfrm>
        </p:spPr>
        <p:txBody>
          <a:bodyPr/>
          <a:lstStyle/>
          <a:p>
            <a:pPr lvl="0"/>
            <a:r>
              <a:rPr lang="en-US" dirty="0"/>
              <a:t>A framework for object-oriented discrete event simulation.</a:t>
            </a:r>
          </a:p>
          <a:p>
            <a:pPr lvl="0"/>
            <a:r>
              <a:rPr lang="en-US" dirty="0"/>
              <a:t>Has not been actively updated on their GitHub public repository and it is still targeting at .NET Standard 2.1.</a:t>
            </a:r>
          </a:p>
          <a:p>
            <a:pPr lvl="0"/>
            <a:r>
              <a:rPr lang="en-US" b="1" dirty="0"/>
              <a:t>Goal: Migrate O2DES.NET to target at .NET 9.</a:t>
            </a:r>
          </a:p>
        </p:txBody>
      </p:sp>
    </p:spTree>
    <p:extLst>
      <p:ext uri="{BB962C8B-B14F-4D97-AF65-F5344CB8AC3E}">
        <p14:creationId xmlns:p14="http://schemas.microsoft.com/office/powerpoint/2010/main" val="580558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D938-A2BE-E97A-77C7-EF02DEC7E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850FCC-56C3-D562-4504-D68447B746BA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30BA72-A511-A006-E128-642A57C079A4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08B2BA-CD99-E345-B0E1-FB048F4F8A11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AC3F01-1FE0-2DBA-1295-F22776D8E670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6EBEDC2-6C54-DE14-E2B7-00A5708A143D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O2DES.NET Milestone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2B35181B-BC8A-F726-E39C-4E57AC56EA0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2015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E86BD2-5896-CE4C-A9CF-012B546BB987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commit by Dr Li </a:t>
            </a:r>
            <a:r>
              <a:rPr lang="en-US" dirty="0" err="1"/>
              <a:t>Haobin</a:t>
            </a:r>
            <a:r>
              <a:rPr lang="en-US" dirty="0"/>
              <a:t>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929AF3-D441-7B52-340F-FBF79D41F283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0B9FC8A-D0EB-FE25-FD8C-F17ACCD53C20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July 2017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D856CD7-33C5-C73F-5D78-FFAB45265ABB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Include a dynamic server based </a:t>
            </a:r>
            <a:r>
              <a:rPr lang="en-US" dirty="0" err="1"/>
              <a:t>PathMover</a:t>
            </a:r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465DC7-E3A4-EF50-7D8D-F6B8CF946F42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April 2019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42E0AE5-3BFB-1A66-2F4A-11011B055173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Riza </a:t>
            </a:r>
            <a:r>
              <a:rPr lang="en-US" dirty="0" err="1"/>
              <a:t>Marhaban</a:t>
            </a:r>
            <a:r>
              <a:rPr lang="en-US" dirty="0"/>
              <a:t> joins the team to migrate the framework to target at .NET Standard.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DE3F02D-0EC0-7BDB-F596-55DDD94A0474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March 2022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B9A137-6597-F413-16B1-2F2B8BA8C732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9848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Chun Lin left the team.</a:t>
            </a:r>
          </a:p>
          <a:p>
            <a:r>
              <a:rPr lang="en-US" dirty="0"/>
              <a:t>O2DES.NET has not been actively updated on their GitHub public repository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0394A7-346C-6AFD-304F-F9D477C4BC6F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D95319-52F7-C7A6-223D-34A52AC047D8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9C9F27-5DE3-A59E-0B98-9ED0F2A8FB5E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A4DCF1-0FC7-215C-DE97-B4DD60CB117E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8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82B2D-D843-3E78-B8BE-FB8FE7FDB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3BA0-A229-B18B-FB3F-82478103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3" y="1718278"/>
            <a:ext cx="7008323" cy="1846659"/>
          </a:xfrm>
        </p:spPr>
        <p:txBody>
          <a:bodyPr/>
          <a:lstStyle/>
          <a:p>
            <a:r>
              <a:rPr lang="en-US" dirty="0"/>
              <a:t>NDepend: </a:t>
            </a:r>
            <a:br>
              <a:rPr lang="en-US" dirty="0"/>
            </a:br>
            <a:r>
              <a:rPr lang="en-US" dirty="0"/>
              <a:t>Why Do We Need a Static Code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B4662-072B-E9CA-7517-4DD976CBAC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903139"/>
            <a:ext cx="6507283" cy="1046440"/>
          </a:xfrm>
        </p:spPr>
        <p:txBody>
          <a:bodyPr/>
          <a:lstStyle/>
          <a:p>
            <a:r>
              <a:rPr lang="en-US" dirty="0"/>
              <a:t>A way of automatically checking our code for potential issues without running our apps.</a:t>
            </a:r>
          </a:p>
          <a:p>
            <a:r>
              <a:rPr lang="en-US" dirty="0"/>
              <a:t>NDepend is designed to help by performing a deep static analysis of the entire codebase. </a:t>
            </a:r>
          </a:p>
          <a:p>
            <a:r>
              <a:rPr lang="en-US" dirty="0"/>
              <a:t>NDepend also helps enforce good coding practices by pointing out issues like overly complex methods, dead code, or potential security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20476103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A9D0-0935-738E-86EE-6B8931F4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684E-16E6-49B0-1948-19327133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Bringing Down Debt from 6.22% to 0.35%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8558B-2F98-5E6C-EF00-19795532B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Comprehensive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89C19-2969-1CB6-0ED1-18AC3DECC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099036"/>
          </a:xfrm>
        </p:spPr>
        <p:txBody>
          <a:bodyPr/>
          <a:lstStyle/>
          <a:p>
            <a:r>
              <a:rPr lang="en-US" dirty="0"/>
              <a:t>Presents critical insights in a visual and easy-to-understand format.</a:t>
            </a:r>
          </a:p>
          <a:p>
            <a:r>
              <a:rPr lang="en-US" dirty="0"/>
              <a:t>NDepend uses the Debt Ratio and Debt Rating, both of which are part of the SQALE method.</a:t>
            </a:r>
          </a:p>
          <a:p>
            <a:pPr lvl="1"/>
            <a:r>
              <a:rPr lang="en-US" sz="1000" b="1" dirty="0">
                <a:solidFill>
                  <a:schemeClr val="bg1"/>
                </a:solidFill>
              </a:rPr>
              <a:t>Debt Ratio</a:t>
            </a:r>
            <a:r>
              <a:rPr lang="en-US" sz="1000" dirty="0">
                <a:solidFill>
                  <a:schemeClr val="bg1"/>
                </a:solidFill>
              </a:rPr>
              <a:t>: The percentage of effort needed to fix the technical debt compared to rewriting the code from scratch.</a:t>
            </a:r>
          </a:p>
          <a:p>
            <a:pPr lvl="1"/>
            <a:r>
              <a:rPr lang="en-US" sz="1000" b="1" dirty="0">
                <a:solidFill>
                  <a:schemeClr val="bg1"/>
                </a:solidFill>
              </a:rPr>
              <a:t>Debt Rating:</a:t>
            </a:r>
            <a:r>
              <a:rPr lang="en-US" sz="1000" dirty="0">
                <a:solidFill>
                  <a:schemeClr val="bg1"/>
                </a:solidFill>
              </a:rPr>
              <a:t> A letter-based rating (A to E) derived from the Debt Ratio to give a quick overview of the severity of technical debt.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6AA5FA-0282-7B20-7583-5820A701783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736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Bringing Down Debt from 6.22% to 0.35%</a:t>
            </a:r>
          </a:p>
        </p:txBody>
      </p:sp>
      <p:pic>
        <p:nvPicPr>
          <p:cNvPr id="6" name="Picture Placeholder 5" descr="A logo with blue and orange text&#10;&#10;Description automatically generated">
            <a:extLst>
              <a:ext uri="{FF2B5EF4-FFF2-40B4-BE49-F238E27FC236}">
                <a16:creationId xmlns:a16="http://schemas.microsoft.com/office/drawing/2014/main" id="{D05A3575-834E-BFEA-FD38-FBC84910AD1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329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BEEEE-8C8E-1812-DF0E-C05F07A2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10-F2E8-2CA0-A537-4BB88388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Issues and Trends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E8DF9-42D2-95EB-95DB-6AEF95EFC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1571D-F987-0A84-DDB4-6FF472565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188291"/>
          </a:xfrm>
        </p:spPr>
        <p:txBody>
          <a:bodyPr/>
          <a:lstStyle/>
          <a:p>
            <a:r>
              <a:rPr lang="en-US" dirty="0"/>
              <a:t>Indicates the number of critical rules violated and critical issues to solve.</a:t>
            </a:r>
          </a:p>
          <a:p>
            <a:r>
              <a:rPr lang="en-US" dirty="0"/>
              <a:t>When we first set up an NDepend project, the very first analysis of our code becomes the “baseline.”</a:t>
            </a:r>
          </a:p>
          <a:p>
            <a:r>
              <a:rPr lang="en-US" dirty="0"/>
              <a:t>As we continue to work on the project, future analyses will be compared against this baseline.</a:t>
            </a:r>
          </a:p>
          <a:p>
            <a:r>
              <a:rPr lang="en-US" dirty="0"/>
              <a:t>When we click on the numbers, we will be shown the corresponding issues.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9F93DF32-FF7C-9718-918B-A27EE014FDB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9512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C8BB1-28EF-A0D6-DC97-72389781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3B0B-0039-9580-C155-769358DD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Issues and Trends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C7C1-F742-8861-E37A-EDF244B6E7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171FA-0D5D-0ACC-8D31-2DBEDD649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406539"/>
          </a:xfrm>
        </p:spPr>
        <p:txBody>
          <a:bodyPr/>
          <a:lstStyle/>
          <a:p>
            <a:r>
              <a:rPr lang="en-US" dirty="0"/>
              <a:t>By default, the dashboard also comes with some helpful trend charts. These charts give us a visual overview of how our codebase is evolving over time.</a:t>
            </a:r>
          </a:p>
          <a:p>
            <a:r>
              <a:rPr lang="en-US" dirty="0"/>
              <a:t>Help us to track important metrics, like code coverage, issues, or technical debt, and show how they change with each analysis.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496A93C-E098-6FE5-0A63-2E6E530288D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" r="28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959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1008</Words>
  <Application>Microsoft Macintosh PowerPoint</Application>
  <PresentationFormat>Widescreen</PresentationFormat>
  <Paragraphs>101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Segoe Sans Text</vt:lpstr>
      <vt:lpstr>Calibri</vt:lpstr>
      <vt:lpstr>Open Sans</vt:lpstr>
      <vt:lpstr>Wingdings</vt:lpstr>
      <vt:lpstr>Segoe UI</vt:lpstr>
      <vt:lpstr>Open Sans SemiBold</vt:lpstr>
      <vt:lpstr>Arial</vt:lpstr>
      <vt:lpstr>Azure 2023 Template</vt:lpstr>
      <vt:lpstr>Modernising Legacy .NET Code Bases with NDepend</vt:lpstr>
      <vt:lpstr>PowerPoint Presentation</vt:lpstr>
      <vt:lpstr>O2DES.NET</vt:lpstr>
      <vt:lpstr>PowerPoint Presentation</vt:lpstr>
      <vt:lpstr>NDepend:  Why Do We Need a Static Code Analysis?</vt:lpstr>
      <vt:lpstr>Bringing Down Debt from 6.22% to 0.35%</vt:lpstr>
      <vt:lpstr>Demo: Dashboard</vt:lpstr>
      <vt:lpstr>Issues and Trends (1/2)</vt:lpstr>
      <vt:lpstr>Issues and Trends (2/2)</vt:lpstr>
      <vt:lpstr>Demo: Issues and Trends</vt:lpstr>
      <vt:lpstr>Code Dependency Graph (1/3)</vt:lpstr>
      <vt:lpstr>Code Dependency Graph (2/3)</vt:lpstr>
      <vt:lpstr>Code Dependency Graph (3/3)</vt:lpstr>
      <vt:lpstr>Demo: Code Dependency Graph</vt:lpstr>
      <vt:lpstr>Code Metrics View</vt:lpstr>
      <vt:lpstr>Demo: Code Metrics View</vt:lpstr>
      <vt:lpstr>Integrating with CI/CD</vt:lpstr>
      <vt:lpstr>Demo: Integrating with CI/CD</vt:lpstr>
      <vt:lpstr>Full .NET 9 and C# 13 Support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2024-11-05T09:54:25Z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0daab4-b646-43ae-ac6e-8cb22112916e_Enabled">
    <vt:lpwstr>true</vt:lpwstr>
  </property>
  <property fmtid="{D5CDD505-2E9C-101B-9397-08002B2CF9AE}" pid="3" name="MSIP_Label_4b0daab4-b646-43ae-ac6e-8cb22112916e_SetDate">
    <vt:lpwstr>2024-11-03T12:07:18Z</vt:lpwstr>
  </property>
  <property fmtid="{D5CDD505-2E9C-101B-9397-08002B2CF9AE}" pid="4" name="MSIP_Label_4b0daab4-b646-43ae-ac6e-8cb22112916e_Method">
    <vt:lpwstr>Privileged</vt:lpwstr>
  </property>
  <property fmtid="{D5CDD505-2E9C-101B-9397-08002B2CF9AE}" pid="5" name="MSIP_Label_4b0daab4-b646-43ae-ac6e-8cb22112916e_Name">
    <vt:lpwstr>4b0daab4-b646-43ae-ac6e-8cb22112916e</vt:lpwstr>
  </property>
  <property fmtid="{D5CDD505-2E9C-101B-9397-08002B2CF9AE}" pid="6" name="MSIP_Label_4b0daab4-b646-43ae-ac6e-8cb22112916e_SiteId">
    <vt:lpwstr>b6e8236b-ceb2-401d-9169-2917d0b07d48</vt:lpwstr>
  </property>
  <property fmtid="{D5CDD505-2E9C-101B-9397-08002B2CF9AE}" pid="7" name="MSIP_Label_4b0daab4-b646-43ae-ac6e-8cb22112916e_ActionId">
    <vt:lpwstr>90f79c9c-282d-48e5-a309-899284a7e9d8</vt:lpwstr>
  </property>
  <property fmtid="{D5CDD505-2E9C-101B-9397-08002B2CF9AE}" pid="8" name="MSIP_Label_4b0daab4-b646-43ae-ac6e-8cb22112916e_ContentBits">
    <vt:lpwstr>0</vt:lpwstr>
  </property>
</Properties>
</file>